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6" r:id="rId1"/>
  </p:sldMasterIdLst>
  <p:notesMasterIdLst>
    <p:notesMasterId r:id="rId17"/>
  </p:notesMasterIdLst>
  <p:sldIdLst>
    <p:sldId id="333" r:id="rId2"/>
    <p:sldId id="423" r:id="rId3"/>
    <p:sldId id="480" r:id="rId4"/>
    <p:sldId id="524" r:id="rId5"/>
    <p:sldId id="512" r:id="rId6"/>
    <p:sldId id="515" r:id="rId7"/>
    <p:sldId id="516" r:id="rId8"/>
    <p:sldId id="419" r:id="rId9"/>
    <p:sldId id="517" r:id="rId10"/>
    <p:sldId id="518" r:id="rId11"/>
    <p:sldId id="519" r:id="rId12"/>
    <p:sldId id="520" r:id="rId13"/>
    <p:sldId id="521" r:id="rId14"/>
    <p:sldId id="522" r:id="rId15"/>
    <p:sldId id="523" r:id="rId16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3300"/>
    <a:srgbClr val="FEB2F3"/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0" autoAdjust="0"/>
    <p:restoredTop sz="84255" autoAdjust="0"/>
  </p:normalViewPr>
  <p:slideViewPr>
    <p:cSldViewPr>
      <p:cViewPr>
        <p:scale>
          <a:sx n="104" d="100"/>
          <a:sy n="104" d="100"/>
        </p:scale>
        <p:origin x="-17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34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318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ezinyukhina\Desktop\&#1087;&#1088;&#1077;&#1079;&#1072;%20&#1088;&#1080;&#1072;&#1094;\&#1051;&#1080;&#1089;&#1090;%20Microsoft%20Excel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3311854238418"/>
          <c:y val="5.659069879101316E-2"/>
          <c:w val="0.7606688145761582"/>
          <c:h val="0.747800994012503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Лист4!$D$1</c:f>
              <c:strCache>
                <c:ptCount val="1"/>
                <c:pt idx="0">
                  <c:v>Участников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Лист4!$C$2:$C$5</c:f>
              <c:strCache>
                <c:ptCount val="4"/>
                <c:pt idx="0">
                  <c:v>Школьный этап</c:v>
                </c:pt>
                <c:pt idx="1">
                  <c:v>Муниципальный этап</c:v>
                </c:pt>
                <c:pt idx="2">
                  <c:v>Региональный этап</c:v>
                </c:pt>
                <c:pt idx="3">
                  <c:v>Заключительный этап</c:v>
                </c:pt>
              </c:strCache>
            </c:strRef>
          </c:cat>
          <c:val>
            <c:numRef>
              <c:f>Лист4!$D$2:$D$5</c:f>
              <c:numCache>
                <c:formatCode>General</c:formatCode>
                <c:ptCount val="4"/>
                <c:pt idx="0">
                  <c:v>145917</c:v>
                </c:pt>
                <c:pt idx="1">
                  <c:v>25191</c:v>
                </c:pt>
                <c:pt idx="2">
                  <c:v>2271</c:v>
                </c:pt>
                <c:pt idx="3">
                  <c:v>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F7-497D-B3B3-ADB602CAD373}"/>
            </c:ext>
          </c:extLst>
        </c:ser>
        <c:ser>
          <c:idx val="1"/>
          <c:order val="1"/>
          <c:tx>
            <c:strRef>
              <c:f>Лист4!$E$1</c:f>
              <c:strCache>
                <c:ptCount val="1"/>
                <c:pt idx="0">
                  <c:v>Победителей и призеров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Лист4!$C$2:$C$5</c:f>
              <c:strCache>
                <c:ptCount val="4"/>
                <c:pt idx="0">
                  <c:v>Школьный этап</c:v>
                </c:pt>
                <c:pt idx="1">
                  <c:v>Муниципальный этап</c:v>
                </c:pt>
                <c:pt idx="2">
                  <c:v>Региональный этап</c:v>
                </c:pt>
                <c:pt idx="3">
                  <c:v>Заключительный этап</c:v>
                </c:pt>
              </c:strCache>
            </c:strRef>
          </c:cat>
          <c:val>
            <c:numRef>
              <c:f>Лист4!$E$2:$E$5</c:f>
              <c:numCache>
                <c:formatCode>General</c:formatCode>
                <c:ptCount val="4"/>
                <c:pt idx="0">
                  <c:v>66778</c:v>
                </c:pt>
                <c:pt idx="1">
                  <c:v>7812</c:v>
                </c:pt>
                <c:pt idx="2">
                  <c:v>1005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2F7-497D-B3B3-ADB602CAD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602240"/>
        <c:axId val="62636800"/>
      </c:barChart>
      <c:catAx>
        <c:axId val="6260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636800"/>
        <c:crosses val="autoZero"/>
        <c:auto val="1"/>
        <c:lblAlgn val="ctr"/>
        <c:lblOffset val="100"/>
        <c:noMultiLvlLbl val="0"/>
      </c:catAx>
      <c:valAx>
        <c:axId val="62636800"/>
        <c:scaling>
          <c:logBase val="10"/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260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712570250815036E-2"/>
          <c:y val="0.82545591965751852"/>
          <c:w val="0.8457789891161519"/>
          <c:h val="8.49329787396389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267511780620969E-2"/>
          <c:y val="5.2751436571279814E-2"/>
          <c:w val="0.76384004309051423"/>
          <c:h val="0.92495723834531018"/>
        </c:manualLayout>
      </c:layout>
      <c:doughnutChart>
        <c:varyColors val="1"/>
        <c:ser>
          <c:idx val="0"/>
          <c:order val="0"/>
          <c:explosion val="14"/>
          <c:dPt>
            <c:idx val="0"/>
            <c:bubble3D val="0"/>
            <c:explosion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CF-4A97-BB73-CFD672F49868}"/>
              </c:ext>
            </c:extLst>
          </c:dPt>
          <c:dPt>
            <c:idx val="1"/>
            <c:bubble3D val="0"/>
            <c:explosion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CF-4A97-BB73-CFD672F49868}"/>
              </c:ext>
            </c:extLst>
          </c:dPt>
          <c:val>
            <c:numRef>
              <c:f>Лист1!$A$3:$B$3</c:f>
              <c:numCache>
                <c:formatCode>0.00%</c:formatCode>
                <c:ptCount val="2"/>
                <c:pt idx="0" formatCode="0%">
                  <c:v>0.56999999999999995</c:v>
                </c:pt>
                <c:pt idx="1">
                  <c:v>0.43000000000000038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CF-4A97-BB73-CFD672F4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3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0.13417</cdr:x>
      <cdr:y>0.29041</cdr:y>
    </cdr:from>
    <cdr:to>
      <cdr:x>1</cdr:x>
      <cdr:y>0.68681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41041" y="961943"/>
          <a:ext cx="3491407" cy="1313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Garamond" pitchFamily="18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Garamond" pitchFamily="18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Garamond" pitchFamily="18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Garamond" pitchFamily="18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Garamond" pitchFamily="18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Garamond" pitchFamily="18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Garamond" pitchFamily="18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Garamond" pitchFamily="18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Garamond" pitchFamily="18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Arial Narrow" panose="020B0606020202030204" pitchFamily="34" charset="0"/>
              <a:ea typeface="Calibri" panose="020F0502020204030204" pitchFamily="34" charset="0"/>
            </a:rPr>
            <a:t>54,6  </a:t>
          </a:r>
          <a:r>
            <a:rPr lang="ru-RU" sz="1600" b="1" dirty="0">
              <a:latin typeface="Arial Narrow" panose="020B0606020202030204" pitchFamily="34" charset="0"/>
              <a:ea typeface="Calibri" panose="020F0502020204030204" pitchFamily="34" charset="0"/>
            </a:rPr>
            <a:t>% учащихся </a:t>
          </a:r>
        </a:p>
        <a:p xmlns:a="http://schemas.openxmlformats.org/drawingml/2006/main">
          <a:r>
            <a:rPr lang="ru-RU" sz="1600" dirty="0">
              <a:latin typeface="Arial Narrow" panose="020B0606020202030204" pitchFamily="34" charset="0"/>
              <a:ea typeface="Calibri" panose="020F0502020204030204" pitchFamily="34" charset="0"/>
            </a:rPr>
            <a:t>5 – 11 классов  </a:t>
          </a:r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приняли</a:t>
          </a:r>
        </a:p>
        <a:p xmlns:a="http://schemas.openxmlformats.org/drawingml/2006/main"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 </a:t>
          </a:r>
          <a:r>
            <a:rPr lang="ru-RU" sz="1600" dirty="0">
              <a:latin typeface="Arial Narrow" panose="020B0606020202030204" pitchFamily="34" charset="0"/>
              <a:ea typeface="Calibri" panose="020F0502020204030204" pitchFamily="34" charset="0"/>
            </a:rPr>
            <a:t>участие в олимпиадах </a:t>
          </a:r>
        </a:p>
        <a:p xmlns:a="http://schemas.openxmlformats.org/drawingml/2006/main">
          <a:r>
            <a:rPr lang="ru-RU" sz="1600" dirty="0">
              <a:latin typeface="Arial Narrow" panose="020B0606020202030204" pitchFamily="34" charset="0"/>
              <a:ea typeface="Calibri" panose="020F0502020204030204" pitchFamily="34" charset="0"/>
            </a:rPr>
            <a:t>по 24 предметам                  </a:t>
          </a:r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           </a:t>
          </a:r>
        </a:p>
        <a:p xmlns:a="http://schemas.openxmlformats.org/drawingml/2006/main"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 (2022/23 уч. год  </a:t>
          </a:r>
          <a:r>
            <a:rPr lang="ru-RU" sz="1600" dirty="0">
              <a:latin typeface="Arial Narrow" panose="020B0606020202030204" pitchFamily="34" charset="0"/>
              <a:ea typeface="Calibri" panose="020F0502020204030204" pitchFamily="34" charset="0"/>
            </a:rPr>
            <a:t>– </a:t>
          </a:r>
          <a:r>
            <a:rPr lang="en-US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59</a:t>
          </a:r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,</a:t>
          </a:r>
          <a:r>
            <a:rPr lang="en-US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7</a:t>
          </a:r>
          <a:r>
            <a:rPr lang="ru-RU" sz="1600" dirty="0" smtClean="0">
              <a:latin typeface="Arial Narrow" panose="020B0606020202030204" pitchFamily="34" charset="0"/>
              <a:ea typeface="Calibri" panose="020F0502020204030204" pitchFamily="34" charset="0"/>
            </a:rPr>
            <a:t>%)</a:t>
          </a:r>
          <a:endParaRPr lang="ru-RU" sz="1600" dirty="0">
            <a:latin typeface="Arial Narrow" panose="020B0606020202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79D7E3C-487D-4128-B24A-D67516734B35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7761D4C-FBCB-4630-BAB1-9FEE8ECB8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27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61D4C-FBCB-4630-BAB1-9FEE8ECB8E5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15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61D4C-FBCB-4630-BAB1-9FEE8ECB8E5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118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61D4C-FBCB-4630-BAB1-9FEE8ECB8E5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601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576B0-D894-4AF9-9350-1CC2D922EF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4449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29777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A282D-3AA9-491D-BEAB-50BAF4BD4C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273752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8055CD-5146-43A5-9C42-F52DF50E68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89965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F5C7C4-19F0-4264-8A1A-B942540465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90480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B9D78-50F1-4730-A095-58A0B7A4C2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712595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7F4DF-E904-45BA-97DC-801ADBF438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0334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8C2C8E-02C7-4911-8420-81F9924300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04867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128E-363A-4571-B361-744F850A6D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0016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2A63-828B-477B-AE4F-FA9375386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33130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F1A0C1-AB89-4E96-9CA6-57C7490445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85464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AD9C76-5314-40F7-8B80-EA4207276B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74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transition spd="slow">
    <p:cover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44824"/>
            <a:ext cx="8280920" cy="1224136"/>
          </a:xfrm>
        </p:spPr>
        <p:txBody>
          <a:bodyPr anchor="t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Совещание муниципальных координаторов всероссийской олимпиады школьников</a:t>
            </a:r>
            <a:r>
              <a:rPr lang="ru-RU" sz="27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проведение школьного этапа всероссийской олимпиады </a:t>
            </a:r>
            <a: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</a:t>
            </a:r>
            <a:b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Ростовской области </a:t>
            </a:r>
            <a:r>
              <a:rPr lang="ru-RU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2024/2025 учебном году</a:t>
            </a:r>
            <a: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Арбузова Л.Е., ведущий специалист </a:t>
            </a:r>
            <a:r>
              <a:rPr lang="ru-RU" sz="1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минобразования</a:t>
            </a:r>
            <a:r>
              <a:rPr lang="ru-RU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Ростовской области</a:t>
            </a:r>
            <a:br>
              <a:rPr lang="ru-RU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28.08.2024</a:t>
            </a:r>
            <a:endParaRPr lang="ru-RU" sz="1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77C9B829-48EF-4799-855B-7ED7FF636C9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9AAC8E4C-D421-48B4-B5C8-E42380D97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6526"/>
            <a:ext cx="8496944" cy="131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7F4DF-E904-45BA-97DC-801ADBF438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88640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2023-2024 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учебного года, чел.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5BA79340-662E-4213-A2C5-225BECEBCD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183001"/>
              </p:ext>
            </p:extLst>
          </p:nvPr>
        </p:nvGraphicFramePr>
        <p:xfrm>
          <a:off x="32502" y="627365"/>
          <a:ext cx="9001000" cy="609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AC628C48-2DAE-4138-A76D-166142F3E5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186476"/>
              </p:ext>
            </p:extLst>
          </p:nvPr>
        </p:nvGraphicFramePr>
        <p:xfrm>
          <a:off x="6012160" y="188641"/>
          <a:ext cx="4032448" cy="33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школьном этапе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учащихся</a:t>
            </a:r>
            <a:b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4-х классов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3"/>
            <a:ext cx="8964488" cy="3528392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ru-RU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ru-RU" sz="2800" b="1" dirty="0">
                <a:latin typeface="Calibri" pitchFamily="34" charset="0"/>
                <a:cs typeface="Calibri" pitchFamily="34" charset="0"/>
              </a:rPr>
              <a:t>	</a:t>
            </a:r>
          </a:p>
          <a:p>
            <a:pPr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    </a:t>
            </a:r>
            <a:endParaRPr lang="ru-RU" b="1" dirty="0">
              <a:latin typeface="Century Gothic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75934"/>
              </p:ext>
            </p:extLst>
          </p:nvPr>
        </p:nvGraphicFramePr>
        <p:xfrm>
          <a:off x="179512" y="1556790"/>
          <a:ext cx="8856984" cy="4772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610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814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11021 (22,2</a:t>
                      </a:r>
                      <a:r>
                        <a:rPr lang="ru-RU" sz="28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общего числа учащихся 4-х классов)</a:t>
                      </a:r>
                    </a:p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(2022/23 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уч. год</a:t>
                      </a:r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23 %)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1814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12178 (24,5 % 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общего числа учащихся 4-х классов</a:t>
                      </a:r>
                      <a:r>
                        <a:rPr lang="ru-RU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(2022/23 уч. год – 22,9 %)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3568" y="6187073"/>
            <a:ext cx="7471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507288" cy="108498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проведения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2024/2025 учебном году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Российской Федерации № 678 от 27 ноября 2020 года «Об утверждении Порядка проведения всероссийской олимпиады школьников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к школьному и муниципальному этапам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2024/25 учебного года   (по каждому предмету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https://vserosolimp.edsoo.ru/school_way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472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56F72-4452-4911-87D9-8C6974C8A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504" y="0"/>
            <a:ext cx="9251504" cy="1365746"/>
          </a:xfrm>
        </p:spPr>
        <p:txBody>
          <a:bodyPr>
            <a:noAutofit/>
          </a:bodyPr>
          <a:lstStyle/>
          <a:p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внесенные в Порядок проведения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олимпиады школьников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26.01.2023 № 55)</a:t>
            </a:r>
            <a:b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1C3F10-7B9F-4D67-A0FE-55E28BFBC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47525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п. 6 …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олимпиады выполняет по своему выбору олимпиадные задания, разработанные для класса, программу которого он осваивает, или для более старших классов.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прохождения участников олимпиады, выполнивших задания, разработанные для более старших классов по отношению к тем классам, программы которых они осваивают, на следующий этап олимпиады указанные участники олимпиады и на следующих этапах олимпиады выполняют олимпиадные задания, разработанные для класса, который они выбрали на предыдущем этапе олимпиады.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18 Оргкомитет соответствующего этапа олимпиады: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разрабатывает организационно-технологическую модель проведения этапа олимпиады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(организационно-технологические модели проведения школьного и муниципального этапа олимпиады утверждается организатором муниципального и регионального этапа олимпиады соответственно).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58 Информация, содержащаяся в комплектах олимпиадных заданий, разрабатываемых для проведения школьного, муниципального, регионального и заключительного этапов олимпиады по каждому общеобразовательному предмету, является конфиденциальной и не подлежит разглашению.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ознакомления с содержанием олимпиадных заданий, критериев и методик оценивания выполненных олимпиадных заданий определяется требованиями к проведению соответствующего этапа олимпиады по соответствующему общеобразовательному предмету.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 каждого этапа олимпиады принимает меры по защите информации, содержащейся в комплектах олимпиадных заданий, во время их разработки и доставки в места проведения олимпиады.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185602C-3439-44B3-965E-5071D843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794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908720"/>
            <a:ext cx="8229600" cy="23428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https://vserosolimp.edsoo.ru/school_way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556792"/>
            <a:ext cx="8049773" cy="518457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568" y="0"/>
            <a:ext cx="7416824" cy="764704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сайты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286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сайты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https://olimpiada.ru/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113" y="1600200"/>
            <a:ext cx="8049773" cy="452596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8887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"/>
            <a:ext cx="8965504" cy="332648"/>
          </a:xfrm>
        </p:spPr>
        <p:txBody>
          <a:bodyPr>
            <a:noAutofit/>
          </a:bodyPr>
          <a:lstStyle/>
          <a:p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Сроки  проведения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ШЭ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2024/20</a:t>
            </a:r>
            <a:r>
              <a:rPr lang="en-US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уч. году</a:t>
            </a:r>
            <a:r>
              <a:rPr kumimoji="0" lang="ru-RU" altLang="ru-RU" sz="2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523402"/>
            <a:ext cx="9252520" cy="9848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653456"/>
              </p:ext>
            </p:extLst>
          </p:nvPr>
        </p:nvGraphicFramePr>
        <p:xfrm>
          <a:off x="251520" y="332650"/>
          <a:ext cx="8821487" cy="6530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6662">
                  <a:extLst>
                    <a:ext uri="{9D8B030D-6E8A-4147-A177-3AD203B41FA5}">
                      <a16:colId xmlns:a16="http://schemas.microsoft.com/office/drawing/2014/main" xmlns="" val="3621445242"/>
                    </a:ext>
                  </a:extLst>
                </a:gridCol>
                <a:gridCol w="2982006">
                  <a:extLst>
                    <a:ext uri="{9D8B030D-6E8A-4147-A177-3AD203B41FA5}">
                      <a16:colId xmlns:a16="http://schemas.microsoft.com/office/drawing/2014/main" xmlns="" val="2097751778"/>
                    </a:ext>
                  </a:extLst>
                </a:gridCol>
                <a:gridCol w="3122819">
                  <a:extLst>
                    <a:ext uri="{9D8B030D-6E8A-4147-A177-3AD203B41FA5}">
                      <a16:colId xmlns:a16="http://schemas.microsoft.com/office/drawing/2014/main" xmlns="" val="1976648889"/>
                    </a:ext>
                  </a:extLst>
                </a:gridCol>
              </a:tblGrid>
              <a:tr h="265013">
                <a:tc>
                  <a:txBody>
                    <a:bodyPr/>
                    <a:lstStyle/>
                    <a:p>
                      <a:pPr marL="108585"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4016007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18-21 сентября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9440367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8577752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Итальянский язык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552929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21596378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08904938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Немецкий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00165468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 (МХК)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2943523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22247934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23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сентября,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– 28 сентября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13929597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48892756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06930901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4552214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84755066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Астрономия*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сентября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5505033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10391844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сентября,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2–5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64218334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Французский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48858384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23824115"/>
                  </a:ext>
                </a:extLst>
              </a:tr>
              <a:tr h="2650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40055270"/>
                  </a:ext>
                </a:extLst>
              </a:tr>
              <a:tr h="219924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 (технология)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23775439"/>
                  </a:ext>
                </a:extLst>
              </a:tr>
              <a:tr h="2199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29447368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86157653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13031326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90709500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8488011"/>
                  </a:ext>
                </a:extLst>
              </a:tr>
              <a:tr h="2199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Химия*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октября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1503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1100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2022"/>
            <a:ext cx="8229600" cy="149817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ПЛАН МЕРОПРИЯТИЙ 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(«дорожная карта») по организации и проведению школьного этапа всероссийской олимпиады школьников в 2024/2025 учебном году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2821557"/>
              </p:ext>
            </p:extLst>
          </p:nvPr>
        </p:nvGraphicFramePr>
        <p:xfrm>
          <a:off x="395288" y="1619846"/>
          <a:ext cx="8748708" cy="47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18">
                  <a:extLst>
                    <a:ext uri="{9D8B030D-6E8A-4147-A177-3AD203B41FA5}">
                      <a16:colId xmlns:a16="http://schemas.microsoft.com/office/drawing/2014/main" xmlns="" val="2322967657"/>
                    </a:ext>
                  </a:extLst>
                </a:gridCol>
                <a:gridCol w="1458118">
                  <a:extLst>
                    <a:ext uri="{9D8B030D-6E8A-4147-A177-3AD203B41FA5}">
                      <a16:colId xmlns:a16="http://schemas.microsoft.com/office/drawing/2014/main" xmlns="" val="3018117124"/>
                    </a:ext>
                  </a:extLst>
                </a:gridCol>
                <a:gridCol w="1458118">
                  <a:extLst>
                    <a:ext uri="{9D8B030D-6E8A-4147-A177-3AD203B41FA5}">
                      <a16:colId xmlns:a16="http://schemas.microsoft.com/office/drawing/2014/main" xmlns="" val="885645426"/>
                    </a:ext>
                  </a:extLst>
                </a:gridCol>
                <a:gridCol w="1458118">
                  <a:extLst>
                    <a:ext uri="{9D8B030D-6E8A-4147-A177-3AD203B41FA5}">
                      <a16:colId xmlns:a16="http://schemas.microsoft.com/office/drawing/2014/main" xmlns="" val="3143435710"/>
                    </a:ext>
                  </a:extLst>
                </a:gridCol>
                <a:gridCol w="1458118">
                  <a:extLst>
                    <a:ext uri="{9D8B030D-6E8A-4147-A177-3AD203B41FA5}">
                      <a16:colId xmlns:a16="http://schemas.microsoft.com/office/drawing/2014/main" xmlns="" val="1520416415"/>
                    </a:ext>
                  </a:extLst>
                </a:gridCol>
                <a:gridCol w="1458118">
                  <a:extLst>
                    <a:ext uri="{9D8B030D-6E8A-4147-A177-3AD203B41FA5}">
                      <a16:colId xmlns:a16="http://schemas.microsoft.com/office/drawing/2014/main" xmlns="" val="512087384"/>
                    </a:ext>
                  </a:extLst>
                </a:gridCol>
              </a:tblGrid>
              <a:tr h="118412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3203524"/>
                  </a:ext>
                </a:extLst>
              </a:tr>
              <a:tr h="118412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8473129"/>
                  </a:ext>
                </a:extLst>
              </a:tr>
              <a:tr h="1184126"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5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7942588"/>
                  </a:ext>
                </a:extLst>
              </a:tr>
              <a:tr h="118412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5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686377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1772816"/>
            <a:ext cx="8569200" cy="434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024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34605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Продолжение «Дорожной карты»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033819"/>
              </p:ext>
            </p:extLst>
          </p:nvPr>
        </p:nvGraphicFramePr>
        <p:xfrm>
          <a:off x="323528" y="908719"/>
          <a:ext cx="8640960" cy="5758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529274584"/>
                    </a:ext>
                  </a:extLst>
                </a:gridCol>
                <a:gridCol w="2886626">
                  <a:extLst>
                    <a:ext uri="{9D8B030D-6E8A-4147-A177-3AD203B41FA5}">
                      <a16:colId xmlns:a16="http://schemas.microsoft.com/office/drawing/2014/main" xmlns="" val="65974940"/>
                    </a:ext>
                  </a:extLst>
                </a:gridCol>
                <a:gridCol w="1334945">
                  <a:extLst>
                    <a:ext uri="{9D8B030D-6E8A-4147-A177-3AD203B41FA5}">
                      <a16:colId xmlns:a16="http://schemas.microsoft.com/office/drawing/2014/main" xmlns="" val="2363948937"/>
                    </a:ext>
                  </a:extLst>
                </a:gridCol>
                <a:gridCol w="1940027">
                  <a:extLst>
                    <a:ext uri="{9D8B030D-6E8A-4147-A177-3AD203B41FA5}">
                      <a16:colId xmlns:a16="http://schemas.microsoft.com/office/drawing/2014/main" xmlns="" val="88095747"/>
                    </a:ext>
                  </a:extLst>
                </a:gridCol>
                <a:gridCol w="1615266">
                  <a:extLst>
                    <a:ext uri="{9D8B030D-6E8A-4147-A177-3AD203B41FA5}">
                      <a16:colId xmlns:a16="http://schemas.microsoft.com/office/drawing/2014/main" xmlns="" val="1796320007"/>
                    </a:ext>
                  </a:extLst>
                </a:gridCol>
              </a:tblGrid>
              <a:tr h="162058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55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Информирование обучающихся, родителей (законных представителей) о возможности участия во всероссийской олимпиаде школьников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позднее 07.09.2024 (на родительских собраниях, классных часах,  в мессенджерах, на сайтах)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Информационная справка, размещение информации на официальных </a:t>
                      </a:r>
                      <a:r>
                        <a:rPr lang="ru-RU" sz="1200" dirty="0" err="1">
                          <a:effectLst/>
                        </a:rPr>
                        <a:t>интернет-ресурсах</a:t>
                      </a:r>
                      <a:r>
                        <a:rPr lang="ru-RU" sz="1200" dirty="0">
                          <a:effectLst/>
                        </a:rPr>
                        <a:t>, в социальных сетях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Руководители общеобразовательных организаций, органы местного самоуправления, осуществляющие управление в сфере образования (далее -ОМСУ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7961359"/>
                  </a:ext>
                </a:extLst>
              </a:tr>
              <a:tr h="907118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55"/>
                        </a:spcAft>
                      </a:pPr>
                      <a:r>
                        <a:rPr lang="ru-RU" sz="1200" dirty="0">
                          <a:effectLst/>
                        </a:rPr>
                        <a:t>Ведение раздела «Всероссийская олимпиада школьников» на официальных </a:t>
                      </a:r>
                      <a:r>
                        <a:rPr lang="ru-RU" sz="1200" dirty="0" err="1">
                          <a:effectLst/>
                        </a:rPr>
                        <a:t>интернет-ресурсах</a:t>
                      </a:r>
                      <a:r>
                        <a:rPr lang="ru-RU" sz="1200" dirty="0">
                          <a:effectLst/>
                        </a:rPr>
                        <a:t> ОМСУ, общеобразовательных организаций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течение учебного года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Размещение актуальной информации о ходе проведения ШЭ </a:t>
                      </a:r>
                      <a:r>
                        <a:rPr lang="ru-RU" sz="1200" dirty="0" err="1">
                          <a:effectLst/>
                        </a:rPr>
                        <a:t>ВсОШ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ОМСУ, руководители общеобразовательных организаций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6465185"/>
                  </a:ext>
                </a:extLst>
              </a:tr>
              <a:tr h="564133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55"/>
                        </a:spcAft>
                      </a:pPr>
                      <a:r>
                        <a:rPr lang="ru-RU" sz="1200">
                          <a:effectLst/>
                        </a:rPr>
                        <a:t>Формирование жюри и апелляционных комиссий по 6 предметам, проводимым на платформе «Сириус.Курсы»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02.09.2024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</a:t>
                      </a:r>
                      <a:r>
                        <a:rPr lang="ru-RU" sz="1200" dirty="0" err="1">
                          <a:effectLst/>
                        </a:rPr>
                        <a:t>минобразования</a:t>
                      </a:r>
                      <a:r>
                        <a:rPr lang="ru-RU" sz="1200" dirty="0">
                          <a:effectLst/>
                        </a:rPr>
                        <a:t> Ростовской области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минобразование</a:t>
                      </a:r>
                      <a:r>
                        <a:rPr lang="ru-RU" sz="1200" dirty="0">
                          <a:effectLst/>
                        </a:rPr>
                        <a:t> Ростовской области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6302783"/>
                  </a:ext>
                </a:extLst>
              </a:tr>
              <a:tr h="564133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55"/>
                        </a:spcAft>
                      </a:pPr>
                      <a:r>
                        <a:rPr lang="ru-RU" sz="1200" dirty="0">
                          <a:effectLst/>
                        </a:rPr>
                        <a:t>Создание муниципальных предметно-методических комиссий по 18 предметам и утверждение их составов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02.09.2024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ОМСУ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ОМСУ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3892164"/>
                  </a:ext>
                </a:extLst>
              </a:tr>
              <a:tr h="1888653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55"/>
                        </a:spcAft>
                      </a:pPr>
                      <a:r>
                        <a:rPr lang="ru-RU" sz="1200">
                          <a:effectLst/>
                        </a:rPr>
                        <a:t>Разработка муниципальными предметно-методическими комиссиями заданий для проведения школьного этапа олимпиады по 18 предметам и требований к организации и проведению школьного этапа олимпиады по соответствующему общеобразовательному предмету с учетом методических рекомендаций по проведению школьного и муниципального этапов олимпиады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02.09.2024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Тексты заданий, требования к организации и проведению ШЭ </a:t>
                      </a:r>
                      <a:r>
                        <a:rPr lang="ru-RU" sz="1200" dirty="0" err="1">
                          <a:effectLst/>
                        </a:rPr>
                        <a:t>ВсОШ</a:t>
                      </a:r>
                      <a:r>
                        <a:rPr lang="ru-RU" sz="1200" dirty="0">
                          <a:effectLst/>
                        </a:rPr>
                        <a:t>, утвержденные протоколом МПМК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ОМСУ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094" marR="16094" marT="26477" marB="26477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5639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0931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0"/>
            <a:ext cx="7488832" cy="9632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86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871699"/>
              </p:ext>
            </p:extLst>
          </p:nvPr>
        </p:nvGraphicFramePr>
        <p:xfrm>
          <a:off x="755576" y="1124745"/>
          <a:ext cx="7776864" cy="5001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Документ" r:id="rId4" imgW="9446683" imgH="4861905" progId="Word.Document.12">
                  <p:embed/>
                </p:oleObj>
              </mc:Choice>
              <mc:Fallback>
                <p:oleObj name="Документ" r:id="rId4" imgW="9446683" imgH="4861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1124745"/>
                        <a:ext cx="7776864" cy="5001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50873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576B0-D894-4AF9-9350-1CC2D922EF5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32656"/>
            <a:ext cx="7488832" cy="855357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443194"/>
              </p:ext>
            </p:extLst>
          </p:nvPr>
        </p:nvGraphicFramePr>
        <p:xfrm>
          <a:off x="144918" y="1359511"/>
          <a:ext cx="8854163" cy="4638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Документ" r:id="rId4" imgW="9446683" imgH="6485303" progId="Word.Document.12">
                  <p:embed/>
                </p:oleObj>
              </mc:Choice>
              <mc:Fallback>
                <p:oleObj name="Документ" r:id="rId4" imgW="9446683" imgH="64853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918" y="1359511"/>
                        <a:ext cx="8854163" cy="4638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5914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576B0-D894-4AF9-9350-1CC2D922EF5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200649"/>
              </p:ext>
            </p:extLst>
          </p:nvPr>
        </p:nvGraphicFramePr>
        <p:xfrm>
          <a:off x="688975" y="1193800"/>
          <a:ext cx="8196263" cy="4611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Документ" r:id="rId3" imgW="9446683" imgH="4523893" progId="Word.Document.12">
                  <p:embed/>
                </p:oleObj>
              </mc:Choice>
              <mc:Fallback>
                <p:oleObj name="Документ" r:id="rId3" imgW="9446683" imgH="45238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8975" y="1193800"/>
                        <a:ext cx="8196263" cy="4611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88" y="170561"/>
            <a:ext cx="7488832" cy="85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59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446995"/>
              </p:ext>
            </p:extLst>
          </p:nvPr>
        </p:nvGraphicFramePr>
        <p:xfrm>
          <a:off x="459090" y="691959"/>
          <a:ext cx="8197850" cy="594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Документ" r:id="rId3" imgW="9446683" imgH="6422962" progId="Word.Document.12">
                  <p:embed/>
                </p:oleObj>
              </mc:Choice>
              <mc:Fallback>
                <p:oleObj name="Документ" r:id="rId3" imgW="9446683" imgH="64229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9090" y="691959"/>
                        <a:ext cx="8197850" cy="594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88" y="170561"/>
            <a:ext cx="7488832" cy="85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274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14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D83C9-5359-4743-8BE6-883DF91248F6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24" y="1916832"/>
            <a:ext cx="8229601" cy="1064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88" y="170561"/>
            <a:ext cx="7488832" cy="85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652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11533</TotalTime>
  <Words>649</Words>
  <Application>Microsoft Office PowerPoint</Application>
  <PresentationFormat>Экран (4:3)</PresentationFormat>
  <Paragraphs>152</Paragraphs>
  <Slides>15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Документ</vt:lpstr>
      <vt:lpstr> Совещание муниципальных координаторов всероссийской олимпиады школьников  Подготовка и проведение школьного этапа всероссийской олимпиады школьников  в Ростовской области в 2024/2025 учебном году  Арбузова Л.Е., ведущий специалист минобразования Ростовской области  28.08.2024</vt:lpstr>
      <vt:lpstr>Презентация PowerPoint</vt:lpstr>
      <vt:lpstr>Участие в школьном этапе ВсОШ учащихся  4-х классов</vt:lpstr>
      <vt:lpstr>  Нормативные документы проведения ВсОШ в 2024/2025 учебном году   </vt:lpstr>
      <vt:lpstr>  Изменения, внесенные в Порядок проведения  всероссийской олимпиады школьников  (приказ Минпросвещения России от 26.01.2023 № 55) </vt:lpstr>
      <vt:lpstr>https://vserosolimp.edsoo.ru/school_way</vt:lpstr>
      <vt:lpstr>Официальные сайты ВсОШ https://olimpiada.ru/</vt:lpstr>
      <vt:lpstr> Сроки  проведения ШЭ ВсОШ  в 2024/2025 уч. году </vt:lpstr>
      <vt:lpstr>ПЛАН МЕРОПРИЯТИЙ  («дорожная карта») по организации и проведению школьного этапа всероссийской олимпиады школьников в 2024/2025 учебном году</vt:lpstr>
      <vt:lpstr>Продолжение «Дорожной карты»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www.usde.ru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комплексного учебного курса  «Основы религиозных культур  и светской этики»  в образовательных учреждениях Ростовской области в   2012-2013 учебном году</dc:title>
  <dc:creator>admin</dc:creator>
  <cp:lastModifiedBy>User</cp:lastModifiedBy>
  <cp:revision>1326</cp:revision>
  <cp:lastPrinted>2016-10-18T06:20:10Z</cp:lastPrinted>
  <dcterms:created xsi:type="dcterms:W3CDTF">2013-02-10T16:50:00Z</dcterms:created>
  <dcterms:modified xsi:type="dcterms:W3CDTF">2024-09-04T13:33:07Z</dcterms:modified>
</cp:coreProperties>
</file>